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8" r:id="rId2"/>
    <p:sldId id="263" r:id="rId3"/>
    <p:sldId id="277" r:id="rId4"/>
    <p:sldId id="264" r:id="rId5"/>
    <p:sldId id="275" r:id="rId6"/>
    <p:sldId id="279" r:id="rId7"/>
    <p:sldId id="259" r:id="rId8"/>
    <p:sldId id="268" r:id="rId9"/>
    <p:sldId id="281" r:id="rId10"/>
    <p:sldId id="301" r:id="rId11"/>
    <p:sldId id="282" r:id="rId12"/>
    <p:sldId id="284" r:id="rId13"/>
    <p:sldId id="269" r:id="rId14"/>
    <p:sldId id="270" r:id="rId15"/>
    <p:sldId id="271" r:id="rId16"/>
    <p:sldId id="267" r:id="rId17"/>
    <p:sldId id="285" r:id="rId18"/>
    <p:sldId id="300" r:id="rId19"/>
    <p:sldId id="295" r:id="rId20"/>
    <p:sldId id="290" r:id="rId21"/>
    <p:sldId id="297" r:id="rId22"/>
    <p:sldId id="292" r:id="rId23"/>
    <p:sldId id="293" r:id="rId24"/>
    <p:sldId id="291" r:id="rId25"/>
    <p:sldId id="294" r:id="rId26"/>
    <p:sldId id="289" r:id="rId27"/>
    <p:sldId id="288" r:id="rId28"/>
    <p:sldId id="280" r:id="rId29"/>
    <p:sldId id="296" r:id="rId30"/>
    <p:sldId id="266" r:id="rId31"/>
    <p:sldId id="274" r:id="rId32"/>
  </p:sldIdLst>
  <p:sldSz cx="12192000" cy="6858000"/>
  <p:notesSz cx="6858000" cy="9144000"/>
  <p:embeddedFontLst>
    <p:embeddedFont>
      <p:font typeface="D2Coding" panose="020B0609020101020101" pitchFamily="49" charset="-127"/>
      <p:regular r:id="rId34"/>
      <p:bold r:id="rId35"/>
    </p:embeddedFont>
    <p:embeddedFont>
      <p:font typeface="Y 너만을 비춤체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휴먼둥근헤드라인" panose="02030504000101010101" pitchFamily="18" charset="-127"/>
      <p:regular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Bahnschrift SemiLight" panose="020B0502040204020203" pitchFamily="34" charset="0"/>
      <p:regular r:id="rId44"/>
    </p:embeddedFont>
    <p:embeddedFont>
      <p:font typeface="Bradley Hand ITC" panose="03070402050302030203" pitchFamily="66" charset="0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244"/>
    <a:srgbClr val="BE2C6C"/>
    <a:srgbClr val="A51D91"/>
    <a:srgbClr val="7A23BB"/>
    <a:srgbClr val="F3BBD8"/>
    <a:srgbClr val="FDE3F1"/>
    <a:srgbClr val="E6E6E6"/>
    <a:srgbClr val="FBCDF8"/>
    <a:srgbClr val="F298B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4504-D3ED-42AC-8696-6B0719687FDF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7009-9871-43F3-AE0F-A2E1E5D9C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4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1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분류시에 자주 사용되는 </a:t>
            </a:r>
            <a:r>
              <a:rPr lang="ko-KR" altLang="en-US" dirty="0" err="1"/>
              <a:t>머신들을</a:t>
            </a:r>
            <a:r>
              <a:rPr lang="ko-KR" altLang="en-US" dirty="0"/>
              <a:t> 전부 돌려보았다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제일 퍼포먼스가 좋은 </a:t>
            </a:r>
            <a:r>
              <a:rPr lang="en-US" altLang="ko-KR" dirty="0"/>
              <a:t>SVM</a:t>
            </a:r>
            <a:r>
              <a:rPr lang="ko-KR" altLang="en-US" dirty="0"/>
              <a:t>을 사용해서 라벨링을 진행했다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보시면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머신들이</a:t>
            </a:r>
            <a:r>
              <a:rPr lang="ko-KR" altLang="en-US" dirty="0"/>
              <a:t> 퍼포먼스가 </a:t>
            </a:r>
            <a:r>
              <a:rPr lang="en-US" altLang="ko-KR" dirty="0"/>
              <a:t>F1</a:t>
            </a:r>
            <a:r>
              <a:rPr lang="ko-KR" altLang="en-US" dirty="0"/>
              <a:t>스코어 기준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퍼센트로 거의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비슷한 퍼포먼스를 보니 나머지 </a:t>
            </a:r>
            <a:r>
              <a:rPr lang="en-US" altLang="ko-KR" dirty="0"/>
              <a:t>10</a:t>
            </a:r>
            <a:r>
              <a:rPr lang="ko-KR" altLang="en-US" dirty="0"/>
              <a:t>퍼센트의 데이터가 반복되는 것은 아닌가 라는 의문이 들었다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3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퍼센트의 비율이 계속 반복되는데 혹시 틀린 데이터들이 반복된 것은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라는 생각이 들었다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틀린 </a:t>
            </a:r>
            <a:r>
              <a:rPr lang="en-US" altLang="ko-KR" dirty="0"/>
              <a:t>10%</a:t>
            </a:r>
            <a:r>
              <a:rPr lang="ko-KR" altLang="en-US" dirty="0"/>
              <a:t>중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머신들이</a:t>
            </a:r>
            <a:r>
              <a:rPr lang="ko-KR" altLang="en-US" dirty="0"/>
              <a:t> 전부 같은 라벨로 예측했지만</a:t>
            </a:r>
            <a:r>
              <a:rPr lang="en-US" altLang="ko-KR" dirty="0"/>
              <a:t>, </a:t>
            </a:r>
            <a:r>
              <a:rPr lang="ko-KR" altLang="en-US" dirty="0" err="1"/>
              <a:t>실제값이랑은</a:t>
            </a:r>
            <a:r>
              <a:rPr lang="ko-KR" altLang="en-US" dirty="0"/>
              <a:t> 라벨이 다른 데이터 </a:t>
            </a:r>
            <a:r>
              <a:rPr lang="en-US" altLang="ko-KR" dirty="0"/>
              <a:t>111111vs 0 </a:t>
            </a:r>
            <a:r>
              <a:rPr lang="ko-KR" altLang="en-US" dirty="0"/>
              <a:t>의 경우 데이터의 문제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못 맞추는 듯 예측 </a:t>
            </a:r>
            <a:r>
              <a:rPr lang="ko-KR" altLang="en-US" dirty="0" err="1"/>
              <a:t>라벨값이</a:t>
            </a:r>
            <a:r>
              <a:rPr lang="ko-KR" altLang="en-US" dirty="0"/>
              <a:t> 전부 다른 데이터의 경우 머신 성능의 문제</a:t>
            </a:r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판단했더니</a:t>
            </a:r>
            <a:endParaRPr lang="en-US" altLang="ko-KR" dirty="0"/>
          </a:p>
          <a:p>
            <a:r>
              <a:rPr lang="en-US" altLang="ko-KR" dirty="0"/>
              <a:t>5%</a:t>
            </a:r>
            <a:r>
              <a:rPr lang="ko-KR" altLang="en-US" dirty="0"/>
              <a:t>씩 비율로 나뉨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데이터 라벨링을 </a:t>
            </a:r>
            <a:r>
              <a:rPr lang="ko-KR" altLang="en-US" dirty="0" err="1"/>
              <a:t>직접했으므로</a:t>
            </a:r>
            <a:r>
              <a:rPr lang="en-US" altLang="ko-KR" dirty="0"/>
              <a:t>, </a:t>
            </a:r>
            <a:r>
              <a:rPr lang="ko-KR" altLang="en-US" dirty="0"/>
              <a:t>데이터 문제에 대한 분석을 위해 직접 </a:t>
            </a:r>
            <a:r>
              <a:rPr lang="ko-KR" altLang="en-US" dirty="0" err="1"/>
              <a:t>데ㅔ이터를</a:t>
            </a:r>
            <a:r>
              <a:rPr lang="ko-KR" altLang="en-US" dirty="0"/>
              <a:t> 까보았다</a:t>
            </a:r>
            <a:r>
              <a:rPr lang="en-US" altLang="ko-KR" dirty="0"/>
              <a:t>.</a:t>
            </a:r>
            <a:r>
              <a:rPr lang="ko-KR" altLang="en-US" dirty="0" err="1"/>
              <a:t>하나하</a:t>
            </a:r>
            <a:r>
              <a:rPr lang="ko-KR" altLang="en-US" dirty="0"/>
              <a:t> </a:t>
            </a:r>
            <a:r>
              <a:rPr lang="ko-KR" altLang="en-US" dirty="0" err="1"/>
              <a:t>확인해보았따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광고성 데이터 </a:t>
            </a:r>
            <a:r>
              <a:rPr lang="en-US" altLang="ko-KR" dirty="0"/>
              <a:t>-&gt; </a:t>
            </a:r>
            <a:r>
              <a:rPr lang="ko-KR" altLang="en-US" dirty="0"/>
              <a:t>맛집이 아닌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14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22P </a:t>
            </a:r>
            <a:r>
              <a:rPr lang="ko-KR" altLang="en-US" dirty="0"/>
              <a:t>사진 예시를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95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데이터가 이태원 지역</a:t>
            </a:r>
            <a:r>
              <a:rPr lang="en-US" altLang="ko-KR" dirty="0"/>
              <a:t>, </a:t>
            </a:r>
            <a:r>
              <a:rPr lang="ko-KR" altLang="en-US" dirty="0"/>
              <a:t>맛집 데이터이기 때문에</a:t>
            </a:r>
            <a:r>
              <a:rPr lang="en-US" altLang="ko-KR" dirty="0"/>
              <a:t>, </a:t>
            </a:r>
            <a:r>
              <a:rPr lang="ko-KR" altLang="en-US" dirty="0"/>
              <a:t>이태원</a:t>
            </a:r>
            <a:r>
              <a:rPr lang="en-US" altLang="ko-KR" dirty="0"/>
              <a:t>,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r>
              <a:rPr lang="ko-KR" altLang="en-US" dirty="0"/>
              <a:t> 등의 단어는 맛집 데이터</a:t>
            </a:r>
            <a:r>
              <a:rPr lang="en-US" altLang="ko-KR" dirty="0"/>
              <a:t>, </a:t>
            </a:r>
            <a:r>
              <a:rPr lang="ko-KR" altLang="en-US" dirty="0"/>
              <a:t>광고성 데이터 모두 높은 빈도율을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19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2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 있을 때 집으면서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47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우사단길은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데이터라서 아직 옅지만 현재 데이터로는 많이 정보가 쌓여서 많이 진해졌을 것으로 예상 </a:t>
            </a:r>
            <a:r>
              <a:rPr lang="en-US" altLang="ko-KR" dirty="0"/>
              <a:t>/ </a:t>
            </a:r>
            <a:r>
              <a:rPr lang="ko-KR" altLang="en-US" dirty="0"/>
              <a:t>실제로도 해시태그에 많이 적는 </a:t>
            </a:r>
            <a:r>
              <a:rPr lang="ko-KR" altLang="en-US" dirty="0" err="1"/>
              <a:t>핫한</a:t>
            </a:r>
            <a:r>
              <a:rPr lang="ko-KR" altLang="en-US" dirty="0"/>
              <a:t> 맛집 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8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5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9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인스타그램 태그 방식을 보여주면 </a:t>
            </a:r>
            <a:r>
              <a:rPr lang="ko-KR" altLang="en-US" dirty="0" err="1"/>
              <a:t>좋을것</a:t>
            </a:r>
            <a:r>
              <a:rPr lang="ko-KR" altLang="en-US" dirty="0"/>
              <a:t> </a:t>
            </a:r>
            <a:r>
              <a:rPr lang="ko-KR" altLang="en-US"/>
              <a:t>같다는 생각이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4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데이터의 부분을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의 데이터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0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set</a:t>
            </a:r>
            <a:r>
              <a:rPr lang="ko-KR" altLang="en-US" dirty="0"/>
              <a:t>의 라벨 </a:t>
            </a:r>
            <a:r>
              <a:rPr lang="en-US" altLang="ko-KR" dirty="0"/>
              <a:t>0, 1 </a:t>
            </a:r>
            <a:r>
              <a:rPr lang="ko-KR" altLang="en-US" dirty="0"/>
              <a:t>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4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6.wmf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hyperlink" Target="&#44277;&#45936;&#51648;&#46020;vs&#51064;&#49828;&#53440;&#51648;&#46020;%20(3)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79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태그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이용한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 분석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8" y="1246357"/>
            <a:ext cx="1250413" cy="12392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FAC405-BADA-E365-D4BE-56204B70F82E}"/>
              </a:ext>
            </a:extLst>
          </p:cNvPr>
          <p:cNvSpPr txBox="1"/>
          <p:nvPr/>
        </p:nvSpPr>
        <p:spPr>
          <a:xfrm>
            <a:off x="657639" y="2816346"/>
            <a:ext cx="200086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♦필수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선택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 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본문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태그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댓글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7BBA1-71E7-70AF-CFED-F48C840D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353" y="890107"/>
            <a:ext cx="7964897" cy="585060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D268D7-3444-0D1A-2484-829F914EB9EA}"/>
              </a:ext>
            </a:extLst>
          </p:cNvPr>
          <p:cNvSpPr/>
          <p:nvPr/>
        </p:nvSpPr>
        <p:spPr>
          <a:xfrm>
            <a:off x="3222503" y="890107"/>
            <a:ext cx="7904959" cy="56572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350DFE8-6C37-D564-21A5-EAB10E0B2185}"/>
              </a:ext>
            </a:extLst>
          </p:cNvPr>
          <p:cNvSpPr/>
          <p:nvPr/>
        </p:nvSpPr>
        <p:spPr>
          <a:xfrm>
            <a:off x="2694857" y="1715707"/>
            <a:ext cx="692926" cy="4539609"/>
          </a:xfrm>
          <a:prstGeom prst="leftBrace">
            <a:avLst>
              <a:gd name="adj1" fmla="val 8333"/>
              <a:gd name="adj2" fmla="val 39800"/>
            </a:avLst>
          </a:prstGeom>
          <a:ln w="34925">
            <a:gradFill>
              <a:gsLst>
                <a:gs pos="0">
                  <a:srgbClr val="7A23BB"/>
                </a:gs>
                <a:gs pos="30000">
                  <a:srgbClr val="A51D91"/>
                </a:gs>
                <a:gs pos="68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9DCE44C-1704-C838-75F4-75417B24320C}"/>
              </a:ext>
            </a:extLst>
          </p:cNvPr>
          <p:cNvSpPr/>
          <p:nvPr/>
        </p:nvSpPr>
        <p:spPr>
          <a:xfrm>
            <a:off x="8710009" y="1991942"/>
            <a:ext cx="593017" cy="184727"/>
          </a:xfrm>
          <a:prstGeom prst="roundRect">
            <a:avLst/>
          </a:prstGeom>
          <a:noFill/>
          <a:ln w="3175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D889D310-575A-F11D-5D5B-7A39F667F401}"/>
              </a:ext>
            </a:extLst>
          </p:cNvPr>
          <p:cNvSpPr/>
          <p:nvPr/>
        </p:nvSpPr>
        <p:spPr>
          <a:xfrm>
            <a:off x="10766622" y="2118029"/>
            <a:ext cx="173169" cy="198985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6EF76669-6381-A2EB-DF86-2C748D000B24}"/>
              </a:ext>
            </a:extLst>
          </p:cNvPr>
          <p:cNvSpPr/>
          <p:nvPr/>
        </p:nvSpPr>
        <p:spPr>
          <a:xfrm>
            <a:off x="10780372" y="4345658"/>
            <a:ext cx="173169" cy="66387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7609F41F-A722-2EFA-2317-89032D7E1803}"/>
              </a:ext>
            </a:extLst>
          </p:cNvPr>
          <p:cNvSpPr/>
          <p:nvPr/>
        </p:nvSpPr>
        <p:spPr>
          <a:xfrm flipH="1">
            <a:off x="8710009" y="2995149"/>
            <a:ext cx="94210" cy="990362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1953609" y="1497421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16" y="1748222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5372178" y="2090898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543" y="1200758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7264069" y="2744296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936" y1="40060" x2="31936" y2="40060"/>
                        <a14:foregroundMark x1="38718" y1="40964" x2="38718" y2="40964"/>
                        <a14:foregroundMark x1="48582" y1="40060" x2="48582" y2="40060"/>
                        <a14:foregroundMark x1="66584" y1="53313" x2="66584" y2="53313"/>
                        <a14:foregroundMark x1="68927" y1="51807" x2="68927" y2="51807"/>
                        <a14:foregroundMark x1="78792" y1="56024" x2="78792" y2="56024"/>
                        <a14:foregroundMark x1="81874" y1="55120" x2="81874" y2="55120"/>
                        <a14:foregroundMark x1="62515" y1="53313" x2="62515" y2="53313"/>
                        <a14:foregroundMark x1="58076" y1="62651" x2="58076" y2="62651"/>
                        <a14:foregroundMark x1="73736" y1="61747" x2="73736" y2="61747"/>
                        <a14:foregroundMark x1="75462" y1="40964" x2="75462" y2="40964"/>
                        <a14:foregroundMark x1="78422" y1="40060" x2="78422" y2="40060"/>
                        <a14:foregroundMark x1="78422" y1="46084" x2="78422" y2="46084"/>
                        <a14:foregroundMark x1="82244" y1="40060" x2="82244" y2="40060"/>
                        <a14:foregroundMark x1="71640" y1="41867" x2="71640" y2="41867"/>
                        <a14:foregroundMark x1="70654" y1="39458" x2="70654" y2="39458"/>
                        <a14:foregroundMark x1="71023" y1="39458" x2="71023" y2="39458"/>
                        <a14:foregroundMark x1="66954" y1="40060" x2="66954" y2="40060"/>
                        <a14:foregroundMark x1="62515" y1="39458" x2="62515" y2="39458"/>
                        <a14:foregroundMark x1="58816" y1="40060" x2="58816" y2="40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5300090" y="4751417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7" y="3351189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7434282" y="5457187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2179635" y="295107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2E034B-DAEA-34C6-9FE0-B748D09E0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52" y="1290557"/>
            <a:ext cx="1426327" cy="1156794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25BD6D6-FA1F-29CA-1663-21E39BF83A7B}"/>
              </a:ext>
            </a:extLst>
          </p:cNvPr>
          <p:cNvSpPr/>
          <p:nvPr/>
        </p:nvSpPr>
        <p:spPr>
          <a:xfrm>
            <a:off x="9587666" y="1200758"/>
            <a:ext cx="1880621" cy="1746975"/>
          </a:xfrm>
          <a:prstGeom prst="wedgeRoundRectCallout">
            <a:avLst>
              <a:gd name="adj1" fmla="val -36545"/>
              <a:gd name="adj2" fmla="val 59695"/>
              <a:gd name="adj3" fmla="val 16667"/>
            </a:avLst>
          </a:prstGeom>
          <a:noFill/>
          <a:ln w="57150">
            <a:gradFill>
              <a:gsLst>
                <a:gs pos="0">
                  <a:srgbClr val="7A23BB"/>
                </a:gs>
                <a:gs pos="25000">
                  <a:srgbClr val="A51D91"/>
                </a:gs>
                <a:gs pos="51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9739-3146-6F8F-63BB-A6EAA1AE3D01}"/>
              </a:ext>
            </a:extLst>
          </p:cNvPr>
          <p:cNvSpPr/>
          <p:nvPr/>
        </p:nvSpPr>
        <p:spPr>
          <a:xfrm>
            <a:off x="9603778" y="2491752"/>
            <a:ext cx="1872405" cy="33074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 근처 데이터만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07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683290" y="2951946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예시</a:t>
            </a:r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: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261073" y="152982"/>
              <a:ext cx="765800" cy="321182"/>
              <a:chOff x="7753566" y="641836"/>
              <a:chExt cx="765800" cy="321182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774112" y="76831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753566" y="64183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08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294275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559835" y="1827375"/>
            <a:ext cx="2634623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342836" y="1942069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619895" y="2933587"/>
            <a:ext cx="3026833" cy="213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맛집외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다른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 건대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332669" y="3202286"/>
            <a:ext cx="2634623" cy="14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맛집을 해시태그 하지 않은 관련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없는 데이터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769132" y="5510969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121760" y="5320126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526182" y="5313685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171730" y="5504765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152545" y="5624046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08E1F-ACD7-68B5-E519-9129291E3CA0}"/>
              </a:ext>
            </a:extLst>
          </p:cNvPr>
          <p:cNvSpPr txBox="1"/>
          <p:nvPr/>
        </p:nvSpPr>
        <p:spPr>
          <a:xfrm>
            <a:off x="1649981" y="365254"/>
            <a:ext cx="1809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Train set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C375E1-D442-3C27-07D5-9F902AC17C46}"/>
              </a:ext>
            </a:extLst>
          </p:cNvPr>
          <p:cNvGrpSpPr/>
          <p:nvPr/>
        </p:nvGrpSpPr>
        <p:grpSpPr>
          <a:xfrm>
            <a:off x="1603890" y="90042"/>
            <a:ext cx="3109858" cy="588200"/>
            <a:chOff x="1490247" y="78450"/>
            <a:chExt cx="3109858" cy="588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BA50B-1C5C-6A66-8937-373CEAEC20AA}"/>
                </a:ext>
              </a:extLst>
            </p:cNvPr>
            <p:cNvSpPr txBox="1"/>
            <p:nvPr/>
          </p:nvSpPr>
          <p:spPr>
            <a:xfrm>
              <a:off x="1490247" y="343485"/>
              <a:ext cx="24590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Train set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 구성 확인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0B0933-6B2A-020D-6A4F-81E14B9E7A32}"/>
                </a:ext>
              </a:extLst>
            </p:cNvPr>
            <p:cNvSpPr/>
            <p:nvPr/>
          </p:nvSpPr>
          <p:spPr>
            <a:xfrm rot="20462479" flipH="1">
              <a:off x="3848307" y="21759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4" name="사각형: 둥근 모서리 11">
              <a:extLst>
                <a:ext uri="{FF2B5EF4-FFF2-40B4-BE49-F238E27FC236}">
                  <a16:creationId xmlns:a16="http://schemas.microsoft.com/office/drawing/2014/main" id="{D35621E0-2F09-BF90-140E-468AF512DC73}"/>
                </a:ext>
              </a:extLst>
            </p:cNvPr>
            <p:cNvSpPr/>
            <p:nvPr/>
          </p:nvSpPr>
          <p:spPr>
            <a:xfrm>
              <a:off x="3834305" y="78450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09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en-US" altLang="ko-KR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219321"/>
            <a:ext cx="2757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RNN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(Recurrent Neural Network)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0.9275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 0.9413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0.9542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0.9531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0.9796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0.9601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0.9541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0.9723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0.9585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8936-5BB6-2CAF-F374-0D1DB17FDC11}"/>
              </a:ext>
            </a:extLst>
          </p:cNvPr>
          <p:cNvSpPr txBox="1"/>
          <p:nvPr/>
        </p:nvSpPr>
        <p:spPr>
          <a:xfrm>
            <a:off x="1585125" y="341661"/>
            <a:ext cx="226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Validation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성능 확인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9644D6-19E1-D0DF-B01C-ABD12795978D}"/>
              </a:ext>
            </a:extLst>
          </p:cNvPr>
          <p:cNvSpPr/>
          <p:nvPr/>
        </p:nvSpPr>
        <p:spPr>
          <a:xfrm rot="20462479" flipH="1">
            <a:off x="3693136" y="220137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C7487BD-DB10-7239-0DF8-FC0AB41C8F4E}"/>
              </a:ext>
            </a:extLst>
          </p:cNvPr>
          <p:cNvSpPr/>
          <p:nvPr/>
        </p:nvSpPr>
        <p:spPr>
          <a:xfrm>
            <a:off x="3679134" y="80989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10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81630-9096-A5B6-1278-6BCE64B5CD21}"/>
              </a:ext>
            </a:extLst>
          </p:cNvPr>
          <p:cNvSpPr txBox="1"/>
          <p:nvPr/>
        </p:nvSpPr>
        <p:spPr>
          <a:xfrm>
            <a:off x="467545" y="915237"/>
            <a:ext cx="297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Train : Validation = 8 : 2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BD22B-765E-F0F3-D837-F044E83EE104}"/>
              </a:ext>
            </a:extLst>
          </p:cNvPr>
          <p:cNvSpPr txBox="1"/>
          <p:nvPr/>
        </p:nvSpPr>
        <p:spPr>
          <a:xfrm>
            <a:off x="1542864" y="1609940"/>
            <a:ext cx="195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RF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(Random</a:t>
            </a:r>
          </a:p>
          <a:p>
            <a:pPr algn="ctr"/>
            <a:r>
              <a:rPr lang="en-US" altLang="ko-KR" sz="28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Forest)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88D706-9E96-4416-9C8D-BF2C60E10F8A}"/>
              </a:ext>
            </a:extLst>
          </p:cNvPr>
          <p:cNvGrpSpPr/>
          <p:nvPr/>
        </p:nvGrpSpPr>
        <p:grpSpPr>
          <a:xfrm>
            <a:off x="3295789" y="130549"/>
            <a:ext cx="765800" cy="333855"/>
            <a:chOff x="7076880" y="645749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07B47C6-88AA-4EE7-B349-7CCCF14DF2A4}"/>
                </a:ext>
              </a:extLst>
            </p:cNvPr>
            <p:cNvSpPr/>
            <p:nvPr/>
          </p:nvSpPr>
          <p:spPr>
            <a:xfrm rot="20462479" flipH="1">
              <a:off x="7090882" y="784897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9" name="사각형: 둥근 모서리 11">
              <a:extLst>
                <a:ext uri="{FF2B5EF4-FFF2-40B4-BE49-F238E27FC236}">
                  <a16:creationId xmlns:a16="http://schemas.microsoft.com/office/drawing/2014/main" id="{4AFF44E9-9BDF-4AEB-925D-91DD70813CCD}"/>
                </a:ext>
              </a:extLst>
            </p:cNvPr>
            <p:cNvSpPr/>
            <p:nvPr/>
          </p:nvSpPr>
          <p:spPr>
            <a:xfrm>
              <a:off x="7076880" y="645749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11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821392" y="1703159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626699" y="3166897"/>
            <a:ext cx="2079415" cy="830997"/>
            <a:chOff x="1332107" y="3675705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32107" y="3675705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1429987" y="4576570"/>
            <a:ext cx="2585963" cy="1670228"/>
            <a:chOff x="3168778" y="5664492"/>
            <a:chExt cx="1497561" cy="830089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499989" y="5664492"/>
              <a:ext cx="831821" cy="298682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68778" y="5683880"/>
              <a:ext cx="1497561" cy="810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endParaRPr lang="en-US" altLang="ko-KR" sz="25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25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432806" y="2352979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62587" y="355273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2646" y="407252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758614" y="118492"/>
              <a:ext cx="765800" cy="333855"/>
              <a:chOff x="6251107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265109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251107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12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RNN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45738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(Long Short-Term Memory)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(Convolutional Neural Network)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0.8682  precision: 0.8938  recall: 0.9008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0.8948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0.8875  precision: 0.8872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recall: 0.9414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0.9117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0.8907  precision: 0.9007  recall: 0.9302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0.9132</a:t>
            </a: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2231"/>
            <a:ext cx="11841483" cy="6682133"/>
            <a:chOff x="248918" y="142231"/>
            <a:chExt cx="11841483" cy="6682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80792" y="142231"/>
              <a:ext cx="765800" cy="333855"/>
              <a:chOff x="6173285" y="63108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87287" y="77023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73285" y="63108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SVM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(Support Vector Machine)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Naive Bayes Classifier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0.8770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0.9063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0.8848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0.8911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0.9335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0.9118</a:t>
            </a:r>
          </a:p>
        </p:txBody>
      </p:sp>
    </p:spTree>
    <p:extLst>
      <p:ext uri="{BB962C8B-B14F-4D97-AF65-F5344CB8AC3E}">
        <p14:creationId xmlns:p14="http://schemas.microsoft.com/office/powerpoint/2010/main" val="156800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06035-AE0F-189E-CAE4-10FB2FADFDF5}"/>
              </a:ext>
            </a:extLst>
          </p:cNvPr>
          <p:cNvSpPr/>
          <p:nvPr/>
        </p:nvSpPr>
        <p:spPr>
          <a:xfrm>
            <a:off x="779050" y="1047120"/>
            <a:ext cx="2021695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2EC0BAB-283F-27B6-D521-3CC5E2EE12B1}"/>
              </a:ext>
            </a:extLst>
          </p:cNvPr>
          <p:cNvGrpSpPr/>
          <p:nvPr/>
        </p:nvGrpSpPr>
        <p:grpSpPr>
          <a:xfrm>
            <a:off x="662877" y="991331"/>
            <a:ext cx="2296961" cy="2347718"/>
            <a:chOff x="662877" y="991331"/>
            <a:chExt cx="4681617" cy="2347718"/>
          </a:xfrm>
        </p:grpSpPr>
        <p:pic>
          <p:nvPicPr>
            <p:cNvPr id="5" name="그림 4" descr="텍스트, 모니터, 전자기기, 실내이(가) 표시된 사진&#10;&#10;자동 생성된 설명">
              <a:extLst>
                <a:ext uri="{FF2B5EF4-FFF2-40B4-BE49-F238E27FC236}">
                  <a16:creationId xmlns:a16="http://schemas.microsoft.com/office/drawing/2014/main" id="{13F4A63A-BDBE-FD3B-5EB6-0E122C61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77" y="991331"/>
              <a:ext cx="4681617" cy="23477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D5808-8480-2A8E-C1DB-3B6E3B5590B4}"/>
                </a:ext>
              </a:extLst>
            </p:cNvPr>
            <p:cNvSpPr txBox="1"/>
            <p:nvPr/>
          </p:nvSpPr>
          <p:spPr>
            <a:xfrm>
              <a:off x="984074" y="1251640"/>
              <a:ext cx="4036160" cy="16312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dirty="0">
                  <a:latin typeface="Bradley Hand ITC"/>
                  <a:ea typeface="Y 너만을 비춤체"/>
                </a:rPr>
                <a:t>SVM</a:t>
              </a:r>
            </a:p>
            <a:p>
              <a:pPr algn="ctr"/>
              <a:r>
                <a:rPr lang="en-US" altLang="ko-KR" dirty="0">
                  <a:latin typeface="Bradley Hand ITC"/>
                  <a:ea typeface="Y 너만을 비춤체"/>
                </a:rPr>
                <a:t>(Support Vector Machine) + </a:t>
              </a:r>
              <a:r>
                <a:rPr lang="en-US" altLang="ko-KR" sz="2000" dirty="0" err="1">
                  <a:latin typeface="Bradley Hand ITC"/>
                  <a:ea typeface="Y 너만을 비춤체"/>
                </a:rPr>
                <a:t>CountVectorizer</a:t>
              </a:r>
              <a:endParaRPr lang="en-US" altLang="ko-KR" sz="2000" dirty="0">
                <a:latin typeface="맑은 고딕"/>
                <a:ea typeface="맑은 고딕"/>
              </a:endParaRPr>
            </a:p>
            <a:p>
              <a:pPr algn="ctr"/>
              <a:endPara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DDF4C0-BF03-51E1-9A55-B5880B5F7D36}"/>
              </a:ext>
            </a:extLst>
          </p:cNvPr>
          <p:cNvSpPr/>
          <p:nvPr/>
        </p:nvSpPr>
        <p:spPr>
          <a:xfrm>
            <a:off x="753607" y="3895858"/>
            <a:ext cx="2047138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F63FB-270E-28B2-7964-A792BADB11F3}"/>
              </a:ext>
            </a:extLst>
          </p:cNvPr>
          <p:cNvSpPr txBox="1"/>
          <p:nvPr/>
        </p:nvSpPr>
        <p:spPr>
          <a:xfrm>
            <a:off x="398475" y="3270003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0" name="그림 9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D211730D-E532-0392-BBDB-042B5E4E9B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4" y="3802847"/>
            <a:ext cx="2358026" cy="2347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916C9-8870-D649-D33C-F3A23190E565}"/>
              </a:ext>
            </a:extLst>
          </p:cNvPr>
          <p:cNvSpPr txBox="1"/>
          <p:nvPr/>
        </p:nvSpPr>
        <p:spPr>
          <a:xfrm>
            <a:off x="458869" y="4097801"/>
            <a:ext cx="2703474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Bradley Hand ITC"/>
                <a:ea typeface="Y 너만을 비춤체"/>
              </a:rPr>
              <a:t>CNN</a:t>
            </a:r>
            <a:endParaRPr lang="en-US" dirty="0">
              <a:ea typeface="Y 너만을 비춤체"/>
              <a:cs typeface="+mn-lt"/>
            </a:endParaRPr>
          </a:p>
          <a:p>
            <a:pPr algn="ctr"/>
            <a:r>
              <a:rPr lang="en-US" dirty="0">
                <a:latin typeface="Bradley Hand ITC"/>
                <a:ea typeface="Y 너만을 비춤체"/>
              </a:rPr>
              <a:t>(Convolutional </a:t>
            </a:r>
          </a:p>
          <a:p>
            <a:pPr algn="ctr"/>
            <a:r>
              <a:rPr lang="en-US" dirty="0">
                <a:latin typeface="Bradley Hand ITC"/>
                <a:ea typeface="Y 너만을 비춤체"/>
              </a:rPr>
              <a:t>Neural Network)</a:t>
            </a:r>
            <a:r>
              <a:rPr lang="en-US" altLang="ko-KR" dirty="0">
                <a:latin typeface="Bradley Hand ITC"/>
                <a:ea typeface="Y 너만을 비춤체"/>
              </a:rPr>
              <a:t> </a:t>
            </a:r>
            <a:endParaRPr lang="en-US" dirty="0">
              <a:ea typeface="맑은 고딕"/>
            </a:endParaRPr>
          </a:p>
          <a:p>
            <a:pPr algn="ctr"/>
            <a:r>
              <a:rPr lang="en-US" altLang="ko-KR" dirty="0">
                <a:latin typeface="Bradley Hand ITC"/>
                <a:ea typeface="Y 너만을 비춤체"/>
              </a:rPr>
              <a:t>+ </a:t>
            </a:r>
            <a:r>
              <a:rPr lang="en-US" altLang="ko-KR" sz="2000" dirty="0">
                <a:latin typeface="Bradley Hand ITC"/>
                <a:ea typeface="Y 너만을 비춤체"/>
              </a:rPr>
              <a:t>Tokenizer</a:t>
            </a:r>
            <a:endParaRPr lang="en-US" sz="2000" dirty="0">
              <a:latin typeface="맑은 고딕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875D-9777-0411-809D-A333A7B31D8C}"/>
              </a:ext>
            </a:extLst>
          </p:cNvPr>
          <p:cNvSpPr txBox="1"/>
          <p:nvPr/>
        </p:nvSpPr>
        <p:spPr>
          <a:xfrm>
            <a:off x="458869" y="5960526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</a:t>
            </a:r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0.9132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FCC3E0-20EA-1D11-BDF3-879DCAA62937}"/>
              </a:ext>
            </a:extLst>
          </p:cNvPr>
          <p:cNvGrpSpPr/>
          <p:nvPr/>
        </p:nvGrpSpPr>
        <p:grpSpPr>
          <a:xfrm>
            <a:off x="3093282" y="1018334"/>
            <a:ext cx="8662423" cy="2931990"/>
            <a:chOff x="3197294" y="870857"/>
            <a:chExt cx="8331830" cy="29319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3658E6-052A-B51B-07D9-76234DF9B70F}"/>
                </a:ext>
              </a:extLst>
            </p:cNvPr>
            <p:cNvSpPr/>
            <p:nvPr/>
          </p:nvSpPr>
          <p:spPr>
            <a:xfrm>
              <a:off x="3197294" y="870857"/>
              <a:ext cx="833183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42A5-DDB8-748B-062E-50A461BC8610}"/>
                </a:ext>
              </a:extLst>
            </p:cNvPr>
            <p:cNvSpPr/>
            <p:nvPr/>
          </p:nvSpPr>
          <p:spPr>
            <a:xfrm>
              <a:off x="3384891" y="1050193"/>
              <a:ext cx="7914328" cy="2573539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D559B9-F106-4AA5-79F4-069E723D2857}"/>
              </a:ext>
            </a:extLst>
          </p:cNvPr>
          <p:cNvGrpSpPr/>
          <p:nvPr/>
        </p:nvGrpSpPr>
        <p:grpSpPr>
          <a:xfrm>
            <a:off x="1729431" y="121283"/>
            <a:ext cx="765800" cy="333855"/>
            <a:chOff x="6221924" y="610137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155D22D-D717-4358-32B0-7418448F3E18}"/>
                </a:ext>
              </a:extLst>
            </p:cNvPr>
            <p:cNvSpPr/>
            <p:nvPr/>
          </p:nvSpPr>
          <p:spPr>
            <a:xfrm rot="20462479" flipH="1">
              <a:off x="6235926" y="74928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4" name="사각형: 둥근 모서리 11">
              <a:extLst>
                <a:ext uri="{FF2B5EF4-FFF2-40B4-BE49-F238E27FC236}">
                  <a16:creationId xmlns:a16="http://schemas.microsoft.com/office/drawing/2014/main" id="{1678EA5A-5684-957C-A75F-97D9F9909037}"/>
                </a:ext>
              </a:extLst>
            </p:cNvPr>
            <p:cNvSpPr/>
            <p:nvPr/>
          </p:nvSpPr>
          <p:spPr>
            <a:xfrm>
              <a:off x="6221924" y="610137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14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07D4E1-6EEB-7B0F-2BF8-A7913BBB8EA5}"/>
              </a:ext>
            </a:extLst>
          </p:cNvPr>
          <p:cNvSpPr txBox="1"/>
          <p:nvPr/>
        </p:nvSpPr>
        <p:spPr>
          <a:xfrm>
            <a:off x="7199086" y="1582057"/>
            <a:ext cx="3614057" cy="10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E44DF-C681-D5E2-330F-FA9A669A9901}"/>
              </a:ext>
            </a:extLst>
          </p:cNvPr>
          <p:cNvSpPr txBox="1"/>
          <p:nvPr/>
        </p:nvSpPr>
        <p:spPr>
          <a:xfrm>
            <a:off x="7010167" y="1207462"/>
            <a:ext cx="399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7E7B87-ED18-CEEC-F2CC-030D0EA83AF2}"/>
              </a:ext>
            </a:extLst>
          </p:cNvPr>
          <p:cNvSpPr txBox="1"/>
          <p:nvPr/>
        </p:nvSpPr>
        <p:spPr>
          <a:xfrm>
            <a:off x="3426745" y="1272099"/>
            <a:ext cx="78545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Naïve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Bayes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Classifier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각 토큰의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확률값을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곱해서 라벨을 결정하는 알고리즘으로 토큰이 많아지면 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판단할 확률이 높아진다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Logistic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Regression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평면에 선형으로 데이터를 시상한다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SVM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RNN &amp; LSTM 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데이터에 적합한 알고리즘을 가지고 있어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데이터가 아닌 태그 데이터에 적합하지 않다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CNN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활용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00398D-E80A-056F-9063-7491974E1388}"/>
              </a:ext>
            </a:extLst>
          </p:cNvPr>
          <p:cNvSpPr/>
          <p:nvPr/>
        </p:nvSpPr>
        <p:spPr>
          <a:xfrm>
            <a:off x="3093283" y="4066683"/>
            <a:ext cx="2893360" cy="22747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정밀도와 재현율은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trade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off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관계이므로 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둘 다 좋은 점수를 맞아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야 좋은 모델이므로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f1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score를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선택했다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F6A500-8B3D-AA97-8BE6-1C6FE2A67B11}"/>
              </a:ext>
            </a:extLst>
          </p:cNvPr>
          <p:cNvSpPr/>
          <p:nvPr/>
        </p:nvSpPr>
        <p:spPr>
          <a:xfrm>
            <a:off x="3240831" y="4178957"/>
            <a:ext cx="2613959" cy="2035210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2736E2-F8C2-93BB-5869-0F1FBB2D1B77}"/>
              </a:ext>
            </a:extLst>
          </p:cNvPr>
          <p:cNvGrpSpPr/>
          <p:nvPr/>
        </p:nvGrpSpPr>
        <p:grpSpPr>
          <a:xfrm>
            <a:off x="6141719" y="4057739"/>
            <a:ext cx="5620028" cy="2274738"/>
            <a:chOff x="3197294" y="870857"/>
            <a:chExt cx="8331830" cy="293199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FE9E45-9EEE-0B71-8FDD-27423B9D6532}"/>
                </a:ext>
              </a:extLst>
            </p:cNvPr>
            <p:cNvSpPr/>
            <p:nvPr/>
          </p:nvSpPr>
          <p:spPr>
            <a:xfrm>
              <a:off x="3197294" y="870857"/>
              <a:ext cx="833183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DA1877-A6B9-4335-4E11-E3027AB62DDE}"/>
                </a:ext>
              </a:extLst>
            </p:cNvPr>
            <p:cNvSpPr/>
            <p:nvPr/>
          </p:nvSpPr>
          <p:spPr>
            <a:xfrm>
              <a:off x="3384891" y="1050193"/>
              <a:ext cx="7914328" cy="2573539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DB7B164-3D06-C24A-D664-633468731CED}"/>
              </a:ext>
            </a:extLst>
          </p:cNvPr>
          <p:cNvSpPr txBox="1"/>
          <p:nvPr/>
        </p:nvSpPr>
        <p:spPr>
          <a:xfrm>
            <a:off x="6582134" y="4462446"/>
            <a:ext cx="4699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먼저 단어 사전 벡터를 만들고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,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카운팅할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문장을 확인하며 그 단어 사전의 횟수를 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카운팅하여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수치벡터화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하는 것이다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.</a:t>
            </a: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Tokenizer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단어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여러개의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Token으로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나누는 것이다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39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60152" y="1310341"/>
            <a:ext cx="2279741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00922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04691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009226"/>
            <a:ext cx="25763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003128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CCBDDE-1C52-61B8-5FA5-44F498912F0E}"/>
              </a:ext>
            </a:extLst>
          </p:cNvPr>
          <p:cNvSpPr txBox="1"/>
          <p:nvPr/>
        </p:nvSpPr>
        <p:spPr>
          <a:xfrm>
            <a:off x="6556494" y="1960658"/>
            <a:ext cx="188705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및 결과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03215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4738624" y="1592548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4823204" y="4114052"/>
            <a:ext cx="200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9768440" y="2047994"/>
            <a:ext cx="1825677" cy="2507941"/>
            <a:chOff x="8307266" y="2772296"/>
            <a:chExt cx="1364124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07266" y="3199344"/>
              <a:ext cx="136412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259648" y="3654630"/>
            <a:ext cx="1750463" cy="2559537"/>
            <a:chOff x="8339314" y="2772296"/>
            <a:chExt cx="1307925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7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62954" y="3193236"/>
              <a:ext cx="127577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45323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784051" y="4012594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4784051" y="1554621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22323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60659" y="1314641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49932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7A2119E-C6C0-7870-42A9-FDC790B8F625}"/>
              </a:ext>
            </a:extLst>
          </p:cNvPr>
          <p:cNvSpPr/>
          <p:nvPr/>
        </p:nvSpPr>
        <p:spPr>
          <a:xfrm rot="20765770">
            <a:off x="7335911" y="1237230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59470FB-C9A9-A20E-6340-E3F963A4B854}"/>
              </a:ext>
            </a:extLst>
          </p:cNvPr>
          <p:cNvSpPr/>
          <p:nvPr/>
        </p:nvSpPr>
        <p:spPr>
          <a:xfrm rot="749233">
            <a:off x="7340493" y="1986393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9B9E62-27E7-D4DC-B0B2-846352FE45D0}"/>
              </a:ext>
            </a:extLst>
          </p:cNvPr>
          <p:cNvSpPr txBox="1"/>
          <p:nvPr/>
        </p:nvSpPr>
        <p:spPr>
          <a:xfrm>
            <a:off x="7742443" y="1064253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설정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C7EEEE3-5C9F-BB81-F806-EF338AA2F892}"/>
              </a:ext>
            </a:extLst>
          </p:cNvPr>
          <p:cNvSpPr/>
          <p:nvPr/>
        </p:nvSpPr>
        <p:spPr>
          <a:xfrm>
            <a:off x="8070959" y="1026868"/>
            <a:ext cx="1512448" cy="73592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7FDDB7-8C46-D4A7-8AAE-214BEC1AA960}"/>
              </a:ext>
            </a:extLst>
          </p:cNvPr>
          <p:cNvSpPr txBox="1"/>
          <p:nvPr/>
        </p:nvSpPr>
        <p:spPr>
          <a:xfrm>
            <a:off x="7742443" y="2191212"/>
            <a:ext cx="216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  오류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DD6523B-50FB-B493-6B0E-50DC323DBCEF}"/>
              </a:ext>
            </a:extLst>
          </p:cNvPr>
          <p:cNvSpPr/>
          <p:nvPr/>
        </p:nvSpPr>
        <p:spPr>
          <a:xfrm>
            <a:off x="8070959" y="2074761"/>
            <a:ext cx="1512448" cy="636877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188817-3F93-BC42-5B76-8FE7856A1CAC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3A288A-23BB-32DC-89C7-79BA7BAB4D64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333752F-3BB1-113A-809D-BF56185D4C0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5" name="사각형: 둥근 모서리 11">
              <a:extLst>
                <a:ext uri="{FF2B5EF4-FFF2-40B4-BE49-F238E27FC236}">
                  <a16:creationId xmlns:a16="http://schemas.microsoft.com/office/drawing/2014/main" id="{5A130B3A-B7C1-BE0B-EBEE-E5692FDE1D75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15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BFE0-00D3-EE21-6D20-0FA4F47BC752}"/>
              </a:ext>
            </a:extLst>
          </p:cNvPr>
          <p:cNvGrpSpPr/>
          <p:nvPr/>
        </p:nvGrpSpPr>
        <p:grpSpPr>
          <a:xfrm>
            <a:off x="464439" y="987172"/>
            <a:ext cx="1863012" cy="3831059"/>
            <a:chOff x="464439" y="987172"/>
            <a:chExt cx="1863012" cy="38310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692" y="987172"/>
              <a:ext cx="1750467" cy="2559537"/>
              <a:chOff x="8339311" y="2772296"/>
              <a:chExt cx="1307928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1" y="2772296"/>
                <a:ext cx="1307928" cy="2131008"/>
                <a:chOff x="4774149" y="1273617"/>
                <a:chExt cx="2638430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74149" y="1750831"/>
                  <a:ext cx="2622500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393681" y="3452403"/>
                <a:ext cx="1226693" cy="589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Type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설정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오류 예시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3D2211-CA98-7D7C-DFCE-FD8C6542C5EA}"/>
                </a:ext>
              </a:extLst>
            </p:cNvPr>
            <p:cNvSpPr/>
            <p:nvPr/>
          </p:nvSpPr>
          <p:spPr>
            <a:xfrm>
              <a:off x="477720" y="3494792"/>
              <a:ext cx="1849731" cy="1323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D9CB53-99AD-8330-E82B-F2B6DE4AF294}"/>
                </a:ext>
              </a:extLst>
            </p:cNvPr>
            <p:cNvSpPr txBox="1"/>
            <p:nvPr/>
          </p:nvSpPr>
          <p:spPr>
            <a:xfrm>
              <a:off x="464439" y="3398881"/>
              <a:ext cx="18073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되어있고 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혹은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해서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예측값이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오히려 맞는 상황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60066F-3C36-305E-8E0D-9AF774091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26" y="915442"/>
            <a:ext cx="7147167" cy="51040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290187-1887-9717-94D5-15B97214FAC5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5222A0-F846-5E6B-683F-098354C5FD3D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BE12918-E960-EF71-30E9-EDA4B3641013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31F3D64-AFAC-DE35-AD51-B20C7284BD6B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16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95C76B6-DED5-6994-7725-8E8A7CEC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941" y="926536"/>
            <a:ext cx="7175259" cy="5226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DE3E5-D974-44BE-4354-2AE0B4837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367" y="884195"/>
            <a:ext cx="7109204" cy="52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37CA14-65AE-AD8F-8643-90801A5C7241}"/>
              </a:ext>
            </a:extLst>
          </p:cNvPr>
          <p:cNvGrpSpPr/>
          <p:nvPr/>
        </p:nvGrpSpPr>
        <p:grpSpPr>
          <a:xfrm>
            <a:off x="399803" y="986294"/>
            <a:ext cx="1822033" cy="5467740"/>
            <a:chOff x="399803" y="986294"/>
            <a:chExt cx="1822033" cy="54677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429937" y="986294"/>
              <a:ext cx="1761289" cy="2559537"/>
              <a:chOff x="8331224" y="2772296"/>
              <a:chExt cx="1316014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1224" y="2772296"/>
                <a:ext cx="1316014" cy="2131008"/>
                <a:chOff x="4757837" y="1273617"/>
                <a:chExt cx="265474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57837" y="1751499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403781" y="3103096"/>
                <a:ext cx="1226693" cy="135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내용 오류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Test type 0 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예측 </a:t>
                </a:r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 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해시태그 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키워드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AE4173-B3FA-3BD7-C3FE-FFDC0FBC7679}"/>
                </a:ext>
              </a:extLst>
            </p:cNvPr>
            <p:cNvSpPr/>
            <p:nvPr/>
          </p:nvSpPr>
          <p:spPr>
            <a:xfrm>
              <a:off x="402851" y="3439290"/>
              <a:ext cx="1818985" cy="3009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399803" y="3318954"/>
              <a:ext cx="1729640" cy="3135080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페스티벌 홍보인데 해시 태그에는 카페 내용을 적어서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본문 내용은 고양이를 찾는 것인데 사람들 많이 보게 하기 위해 이태원 맛집들을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익선동 맛집인데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이태원맛집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,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한남동 맛집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6878AD-5894-F7BF-0A72-CC5EB7A5A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43" y="962891"/>
            <a:ext cx="7491989" cy="50464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86A9AF5-A1DC-4054-9295-8007C3628E73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BA4DE-20FF-B9CE-3CB1-F3AB8AAF3040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77BF9C9-F321-D33D-920F-6C9DD95FC86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18734CA4-58D6-67AF-F060-9F845477F4B2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17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D5CF89-C650-802B-D585-69DFE83C8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160" y="974163"/>
            <a:ext cx="7416962" cy="5418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4C0C39-9C14-EE24-07C7-B09AF3072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000" y="968440"/>
            <a:ext cx="7201397" cy="52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9194BE-50DA-B168-2EF8-AA9423FD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53" y="860327"/>
            <a:ext cx="7376280" cy="5435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D563E9-9A0A-15C2-CC4D-490CA3BD4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428" y="864805"/>
            <a:ext cx="7473335" cy="5435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73D61-A5F1-13FA-B950-1D0B0B590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31" y="928905"/>
            <a:ext cx="7492195" cy="529799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941E92-47CA-226A-1D2B-5D5318EF0811}"/>
              </a:ext>
            </a:extLst>
          </p:cNvPr>
          <p:cNvGrpSpPr/>
          <p:nvPr/>
        </p:nvGrpSpPr>
        <p:grpSpPr>
          <a:xfrm>
            <a:off x="443018" y="987172"/>
            <a:ext cx="1874779" cy="5506463"/>
            <a:chOff x="443018" y="987172"/>
            <a:chExt cx="1874779" cy="55064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700" y="987172"/>
              <a:ext cx="1761031" cy="2559537"/>
              <a:chOff x="8339314" y="2772296"/>
              <a:chExt cx="1315821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4" y="2772296"/>
                <a:ext cx="1315821" cy="2131008"/>
                <a:chOff x="4774155" y="1273617"/>
                <a:chExt cx="265435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90082" y="1767866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D4C50A-B0D9-F050-8707-E7296F69FBDE}"/>
                </a:ext>
              </a:extLst>
            </p:cNvPr>
            <p:cNvSpPr/>
            <p:nvPr/>
          </p:nvSpPr>
          <p:spPr>
            <a:xfrm>
              <a:off x="468066" y="3526519"/>
              <a:ext cx="1849731" cy="2847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443018" y="3385092"/>
              <a:ext cx="1807367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내용은 카페 맛집이지만 태그는 셀카에 관련 이라서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댓글에는 태그내용이 추가되어 있지만 본문 내용에는 이태원 관련 없어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실제는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이지만 댓글에는 광고성 태그를 달아서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“0“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으로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BB6743-EFE2-2A95-7B59-A973734CBB04}"/>
                </a:ext>
              </a:extLst>
            </p:cNvPr>
            <p:cNvSpPr txBox="1"/>
            <p:nvPr/>
          </p:nvSpPr>
          <p:spPr>
            <a:xfrm>
              <a:off x="527046" y="1383615"/>
              <a:ext cx="16417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 오류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A5D8CE-6B76-B8CA-64C2-1EE7822892E0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B8DC5-F515-3924-C52A-5981251BBF27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84676-4D06-ABAA-3EC5-CE38DE72FD9A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BF300541-C475-8BED-C58A-26BEEEBE6004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18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67473" y="3270942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A9ACD3-3030-D89D-6ADA-CFE31A1AA5B4}"/>
              </a:ext>
            </a:extLst>
          </p:cNvPr>
          <p:cNvSpPr txBox="1"/>
          <p:nvPr/>
        </p:nvSpPr>
        <p:spPr>
          <a:xfrm>
            <a:off x="1490247" y="343485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D3B5AB7-58D3-221B-8BE2-C34D55E4C7ED}"/>
              </a:ext>
            </a:extLst>
          </p:cNvPr>
          <p:cNvSpPr/>
          <p:nvPr/>
        </p:nvSpPr>
        <p:spPr>
          <a:xfrm rot="20462479" flipH="1">
            <a:off x="3102265" y="220138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F33140DC-B404-FD98-F095-F39F51815169}"/>
              </a:ext>
            </a:extLst>
          </p:cNvPr>
          <p:cNvSpPr/>
          <p:nvPr/>
        </p:nvSpPr>
        <p:spPr>
          <a:xfrm>
            <a:off x="3088263" y="80990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19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6250"/>
            <a:ext cx="11841483" cy="6698114"/>
            <a:chOff x="248918" y="126250"/>
            <a:chExt cx="11841483" cy="66981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068457" y="126250"/>
              <a:ext cx="765800" cy="333855"/>
              <a:chOff x="7560950" y="61510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574952" y="75425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560950" y="61510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20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93676" y="3270942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5" y="2674504"/>
            <a:ext cx="1726486" cy="2382328"/>
            <a:chOff x="8307317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7" y="3209637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2A935F7-74BD-D953-97C6-D03AFE611B8B}"/>
              </a:ext>
            </a:extLst>
          </p:cNvPr>
          <p:cNvSpPr txBox="1"/>
          <p:nvPr/>
        </p:nvSpPr>
        <p:spPr>
          <a:xfrm>
            <a:off x="1479063" y="361978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53862"/>
            <a:chOff x="248918" y="144073"/>
            <a:chExt cx="11841483" cy="6653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65597" y="240869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5961814" y="156325"/>
              <a:ext cx="765800" cy="333855"/>
              <a:chOff x="10454307" y="64517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468309" y="78432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454307" y="64517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경리단길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, 해방촌을 발달 상권으로 추가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추가 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이태원역 근처 발달상권 구체적으로 넓게 재구획화 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한남동 발달상권 아래부분은 잘라내고 위에 붉어진 부분을 더 넓게 구획화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옅은 부분들은 아파트나 상가지역으로 상권보다는 배달로 인한 위치 태그로 판단되어 제외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5" y="1393737"/>
            <a:ext cx="5719131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5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1"/>
            <a:ext cx="5399494" cy="45247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hlinkClick r:id="rId7" action="ppaction://hlinkfile"/>
            <a:extLst>
              <a:ext uri="{FF2B5EF4-FFF2-40B4-BE49-F238E27FC236}">
                <a16:creationId xmlns:a16="http://schemas.microsoft.com/office/drawing/2014/main" id="{7B1775DA-7A9D-49D4-6E6C-D8F987F9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14" y="1914931"/>
            <a:ext cx="5376590" cy="449936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B0BA4-9E31-D1FF-B6F0-1F08737E80A6}"/>
              </a:ext>
            </a:extLst>
          </p:cNvPr>
          <p:cNvSpPr/>
          <p:nvPr/>
        </p:nvSpPr>
        <p:spPr>
          <a:xfrm rot="444229">
            <a:off x="852721" y="2083087"/>
            <a:ext cx="281857" cy="2095130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588106F-8BC9-9512-B666-B97E0C89CB1A}"/>
              </a:ext>
            </a:extLst>
          </p:cNvPr>
          <p:cNvSpPr/>
          <p:nvPr/>
        </p:nvSpPr>
        <p:spPr>
          <a:xfrm rot="2191735">
            <a:off x="1084831" y="2633181"/>
            <a:ext cx="573946" cy="176671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25AA36F-FCF5-F4AB-28E7-A59B6051E96B}"/>
              </a:ext>
            </a:extLst>
          </p:cNvPr>
          <p:cNvSpPr/>
          <p:nvPr/>
        </p:nvSpPr>
        <p:spPr>
          <a:xfrm rot="18283554">
            <a:off x="3417305" y="4699252"/>
            <a:ext cx="281857" cy="115285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DB976CB0-952A-C659-F926-87F30EC54FF5}"/>
              </a:ext>
            </a:extLst>
          </p:cNvPr>
          <p:cNvSpPr/>
          <p:nvPr/>
        </p:nvSpPr>
        <p:spPr>
          <a:xfrm rot="21243894" flipH="1">
            <a:off x="1361552" y="2155461"/>
            <a:ext cx="750150" cy="33844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화살표: 오각형 57">
            <a:extLst>
              <a:ext uri="{FF2B5EF4-FFF2-40B4-BE49-F238E27FC236}">
                <a16:creationId xmlns:a16="http://schemas.microsoft.com/office/drawing/2014/main" id="{FF0BF7AC-91BF-784D-D2DB-8958D8B4EFC1}"/>
              </a:ext>
            </a:extLst>
          </p:cNvPr>
          <p:cNvSpPr/>
          <p:nvPr/>
        </p:nvSpPr>
        <p:spPr>
          <a:xfrm rot="323585" flipH="1">
            <a:off x="1923122" y="3260365"/>
            <a:ext cx="911271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화살표: 오각형 63">
            <a:extLst>
              <a:ext uri="{FF2B5EF4-FFF2-40B4-BE49-F238E27FC236}">
                <a16:creationId xmlns:a16="http://schemas.microsoft.com/office/drawing/2014/main" id="{26860532-2BD9-23B6-E9F5-05EB983BFE30}"/>
              </a:ext>
            </a:extLst>
          </p:cNvPr>
          <p:cNvSpPr/>
          <p:nvPr/>
        </p:nvSpPr>
        <p:spPr>
          <a:xfrm rot="19684207">
            <a:off x="2429884" y="5357133"/>
            <a:ext cx="886793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CC4DFBDB-30E8-8FF6-4028-C70D1231C710}"/>
              </a:ext>
            </a:extLst>
          </p:cNvPr>
          <p:cNvSpPr/>
          <p:nvPr/>
        </p:nvSpPr>
        <p:spPr>
          <a:xfrm rot="1645863" flipH="1">
            <a:off x="5038161" y="5006076"/>
            <a:ext cx="750493" cy="37091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오거리</a:t>
            </a: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94DC4325-9E46-ABF6-2FB9-F02B6629CABF}"/>
              </a:ext>
            </a:extLst>
          </p:cNvPr>
          <p:cNvSpPr/>
          <p:nvPr/>
        </p:nvSpPr>
        <p:spPr>
          <a:xfrm rot="21384889" flipH="1">
            <a:off x="3662343" y="4137160"/>
            <a:ext cx="906747" cy="323655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9F08A6-8582-A237-B905-C5C284F9B22C}"/>
              </a:ext>
            </a:extLst>
          </p:cNvPr>
          <p:cNvGrpSpPr/>
          <p:nvPr/>
        </p:nvGrpSpPr>
        <p:grpSpPr>
          <a:xfrm>
            <a:off x="5669450" y="1692100"/>
            <a:ext cx="198125" cy="45719"/>
            <a:chOff x="5002656" y="1043513"/>
            <a:chExt cx="198125" cy="4571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0DDFD2-5BE2-E315-BBE3-A1D4A723EB94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36FFEC3-DA25-4C88-366A-80BC53ABA1B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38A0633-5570-DC09-3DF9-877B7DEDF644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39809" y="130451"/>
            <a:ext cx="11841483" cy="6683159"/>
            <a:chOff x="248918" y="141205"/>
            <a:chExt cx="11841483" cy="66831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727631" y="141205"/>
              <a:ext cx="765800" cy="333855"/>
              <a:chOff x="7220124" y="63005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234126" y="76920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220124" y="63005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1C948F-033D-AC5B-1765-64DFCFA34A30}"/>
              </a:ext>
            </a:extLst>
          </p:cNvPr>
          <p:cNvGrpSpPr/>
          <p:nvPr/>
        </p:nvGrpSpPr>
        <p:grpSpPr>
          <a:xfrm>
            <a:off x="976113" y="1068550"/>
            <a:ext cx="4146571" cy="5099587"/>
            <a:chOff x="4831320" y="1660043"/>
            <a:chExt cx="6001810" cy="417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863427-7BBB-2FF8-A7F0-5D2343F3FAC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5FF0F8-DA03-16D5-0B6B-69FE677B9EE9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8EAC6F-B9CE-0C3C-98C0-877400FD9C06}"/>
              </a:ext>
            </a:extLst>
          </p:cNvPr>
          <p:cNvSpPr txBox="1"/>
          <p:nvPr/>
        </p:nvSpPr>
        <p:spPr>
          <a:xfrm>
            <a:off x="1375281" y="1568139"/>
            <a:ext cx="32905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위치기반서비스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(LBS) , GIS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이용하는 </a:t>
            </a:r>
            <a:r>
              <a:rPr lang="ko-KR" altLang="en-US" sz="20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스타트업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회사들은 내부 데이터가 쌓이지 않았기때문에 공공기반 상권데이터를 사용할 수 밖에 없다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공공기반 상권데이터는 실제와 맞지 않는 부분들이 있기 때문에 우리가 만든 상권 지도를 사용하면 실질적인 상권 구역을 이용하게 되는 것이므로 비즈니스적으로 더 높은 활용 가치가 있을 것으로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B0DE9F-4FA2-2AA2-E47D-B5390E610FE8}"/>
              </a:ext>
            </a:extLst>
          </p:cNvPr>
          <p:cNvGrpSpPr/>
          <p:nvPr/>
        </p:nvGrpSpPr>
        <p:grpSpPr>
          <a:xfrm>
            <a:off x="5775224" y="1031045"/>
            <a:ext cx="4633372" cy="2729659"/>
            <a:chOff x="4831320" y="1660043"/>
            <a:chExt cx="6001810" cy="417391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E873B4-D12B-F7B9-AA38-24F2CB2AC2A7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09F35A-11DE-200C-5129-EA5B03FAEDD9}"/>
                </a:ext>
              </a:extLst>
            </p:cNvPr>
            <p:cNvSpPr/>
            <p:nvPr/>
          </p:nvSpPr>
          <p:spPr>
            <a:xfrm>
              <a:off x="5074553" y="1894495"/>
              <a:ext cx="5515345" cy="3734581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F757CD0-F632-CCAE-EBCB-AA01FD695D0F}"/>
              </a:ext>
            </a:extLst>
          </p:cNvPr>
          <p:cNvGrpSpPr/>
          <p:nvPr/>
        </p:nvGrpSpPr>
        <p:grpSpPr>
          <a:xfrm>
            <a:off x="5775224" y="3915656"/>
            <a:ext cx="4633372" cy="2252482"/>
            <a:chOff x="4831320" y="1660043"/>
            <a:chExt cx="6001810" cy="41739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581F80-DA05-CC03-FD10-0D44C5C4CF32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E57B70-471D-9388-746E-DF057E520D81}"/>
                </a:ext>
              </a:extLst>
            </p:cNvPr>
            <p:cNvSpPr/>
            <p:nvPr/>
          </p:nvSpPr>
          <p:spPr>
            <a:xfrm>
              <a:off x="5074553" y="1916893"/>
              <a:ext cx="5515345" cy="3656696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333FF2E-8110-B305-3C34-BD3613F5BF91}"/>
              </a:ext>
            </a:extLst>
          </p:cNvPr>
          <p:cNvSpPr txBox="1"/>
          <p:nvPr/>
        </p:nvSpPr>
        <p:spPr>
          <a:xfrm>
            <a:off x="6099080" y="1336769"/>
            <a:ext cx="403883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혹은 경쟁력이 약화되고 있는 </a:t>
            </a:r>
            <a:r>
              <a:rPr lang="ko-KR" altLang="en-US" sz="19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소상공인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분들에게 신뢰도 높고 정확한 트렌드 정보를 제공해 창업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마케팅 등에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실질적으로 도움이 될 수 있다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지역적 잠재력을 발굴하여 경쟁력을 확보하고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지역 발전에 기여할 수 있을 것으로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CE5B1-8CF9-D2AE-116C-25A1F952455A}"/>
              </a:ext>
            </a:extLst>
          </p:cNvPr>
          <p:cNvSpPr txBox="1"/>
          <p:nvPr/>
        </p:nvSpPr>
        <p:spPr>
          <a:xfrm>
            <a:off x="6215633" y="4081160"/>
            <a:ext cx="3698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추천 어플 사이트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배달 사이트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데이트 코스 추천 어플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결혼정보회사 등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64EC9-BE84-C336-52C5-2E1F34C61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39" y="4107123"/>
            <a:ext cx="501460" cy="501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FC7AC-7911-B1CF-398F-35025D6584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4566342"/>
            <a:ext cx="501460" cy="501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0D4C6-4B4E-C058-D704-FBA7050B81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5" y="4894646"/>
            <a:ext cx="577429" cy="577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20B42-51FC-96B9-4C10-D0E81CBB60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1" y="5378540"/>
            <a:ext cx="609668" cy="6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9873" y="115133"/>
            <a:ext cx="11841483" cy="6700353"/>
            <a:chOff x="248918" y="124011"/>
            <a:chExt cx="11841483" cy="67003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0" rIns="91440" bIns="45720" rtlCol="0" anchor="t"/>
            <a:lstStyle/>
            <a:p>
              <a:pPr marL="448945">
                <a:defRPr/>
              </a:pPr>
              <a:r>
                <a:rPr 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lt"/>
                </a:rPr>
                <a:t>한계점 및 개선방향</a:t>
              </a:r>
              <a:endParaRPr lang="ko-KR" altLang="en-US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97750" y="124011"/>
              <a:ext cx="765800" cy="333855"/>
              <a:chOff x="7890243" y="6128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904245" y="7520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90243" y="6128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842333" y="1518110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254860" y="1269857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357424" y="1314002"/>
            <a:ext cx="97025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한계점</a:t>
            </a:r>
            <a:endParaRPr lang="ko-KR" altLang="en-US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270929" y="1553894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8069602" y="1315780"/>
            <a:ext cx="1187538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8109372" y="1341643"/>
            <a:ext cx="110799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개선방향</a:t>
            </a:r>
            <a:endParaRPr lang="ko-KR" altLang="en-US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02BDB-275B-1739-F30E-F20F1384CE70}"/>
              </a:ext>
            </a:extLst>
          </p:cNvPr>
          <p:cNvSpPr txBox="1"/>
          <p:nvPr/>
        </p:nvSpPr>
        <p:spPr>
          <a:xfrm>
            <a:off x="1099107" y="1832310"/>
            <a:ext cx="3992229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데이터를 직접 가지고 오지 못 한 것이 아쉬웠다. 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2017년 인스타그램 데이터였기 때문에 코로나로 인해 폐업한 곳들도 있고 현재와 달라진 곳들이 존재한다.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라벨링을 더 많이 못 해서 아쉬웠다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8FD8A1-AAF1-3CD6-D6B6-2B5A020A8B4D}"/>
              </a:ext>
            </a:extLst>
          </p:cNvPr>
          <p:cNvSpPr txBox="1"/>
          <p:nvPr/>
        </p:nvSpPr>
        <p:spPr>
          <a:xfrm>
            <a:off x="6437378" y="1936283"/>
            <a:ext cx="3993884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단어별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좋아요 수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 수로 가중치를 두어 계산을 할 수 있었다면 좋았을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 유사도를 활용한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Word2vec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이용해서 돌려보면 좋을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91111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35391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4978783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5359419" y="1299616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" t="2416" r="1702"/>
          <a:stretch/>
        </p:blipFill>
        <p:spPr>
          <a:xfrm>
            <a:off x="382538" y="1889569"/>
            <a:ext cx="4843744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2" t="4923" r="1861"/>
          <a:stretch/>
        </p:blipFill>
        <p:spPr>
          <a:xfrm>
            <a:off x="365749" y="3719720"/>
            <a:ext cx="4831893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3" y="1896290"/>
            <a:ext cx="4891520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744447" y="3172927"/>
            <a:ext cx="453196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80242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5261881" y="6457047"/>
            <a:ext cx="52741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:https://www.cosinkorea.com/mobile/article.html?no=34894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5446353" y="2094761"/>
            <a:ext cx="6116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문제점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다수이다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국가 지정 발달 상권과 소비자 이용 맛집 장소가 차이가 존재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A88D-4BCE-0089-2703-3A6F70C55E85}"/>
              </a:ext>
            </a:extLst>
          </p:cNvPr>
          <p:cNvSpPr txBox="1"/>
          <p:nvPr/>
        </p:nvSpPr>
        <p:spPr>
          <a:xfrm>
            <a:off x="5473031" y="3557697"/>
            <a:ext cx="619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자주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맛집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음식 관련 게시물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사진을 게시하기 위해 맛집을 일부러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7E105-D7D3-2F4B-CFB2-79BA999E0574}"/>
              </a:ext>
            </a:extLst>
          </p:cNvPr>
          <p:cNvSpPr txBox="1"/>
          <p:nvPr/>
        </p:nvSpPr>
        <p:spPr>
          <a:xfrm>
            <a:off x="5488834" y="5117978"/>
            <a:ext cx="6269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</a:t>
            </a:r>
            <a:r>
              <a:rPr lang="ko-KR" altLang="en-US" sz="1600" dirty="0" err="1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</a:t>
            </a:r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더 많이 있지 않을까</a:t>
            </a:r>
            <a:r>
              <a:rPr lang="en-US" altLang="ko-KR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8672"/>
            <a:ext cx="11841483" cy="6695692"/>
            <a:chOff x="248918" y="128672"/>
            <a:chExt cx="11841483" cy="66956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639524" y="128672"/>
              <a:ext cx="765800" cy="333855"/>
              <a:chOff x="7132017" y="61752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146019" y="75667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132017" y="61752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74546" y="2860075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74546" y="315515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3813" y="4493286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565"/>
          <a:stretch/>
        </p:blipFill>
        <p:spPr>
          <a:xfrm>
            <a:off x="651620" y="2277026"/>
            <a:ext cx="5232895" cy="334603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DD52168-ECFD-AAD5-5D48-EE2E9E5EFB4E}"/>
              </a:ext>
            </a:extLst>
          </p:cNvPr>
          <p:cNvCxnSpPr>
            <a:cxnSpLocks/>
          </p:cNvCxnSpPr>
          <p:nvPr/>
        </p:nvCxnSpPr>
        <p:spPr>
          <a:xfrm flipV="1">
            <a:off x="6588816" y="346988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45192" y="2183508"/>
            <a:ext cx="5106455" cy="35161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272830"/>
            <a:ext cx="4848739" cy="332700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73813" y="2462222"/>
            <a:ext cx="43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내 실제 이용 맛집 지역과 국가 지정 상권 지역 차이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88816" y="4548973"/>
            <a:ext cx="439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지도의 비즈니스적 활용 방안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C0C1B-9D7B-C974-64C5-8296958EDCC1}"/>
              </a:ext>
            </a:extLst>
          </p:cNvPr>
          <p:cNvSpPr txBox="1"/>
          <p:nvPr/>
        </p:nvSpPr>
        <p:spPr>
          <a:xfrm>
            <a:off x="6573813" y="3644979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실질적인 인스타그램 맛집 지도 예상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86262"/>
            <a:ext cx="11841483" cy="6738102"/>
            <a:chOff x="248918" y="86262"/>
            <a:chExt cx="11841483" cy="67381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0469" y="86262"/>
              <a:ext cx="765800" cy="333855"/>
              <a:chOff x="8222962" y="57511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36964" y="71426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22962" y="57511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9FD279-BDC5-8DDC-9C22-2522F7451D4A}"/>
              </a:ext>
            </a:extLst>
          </p:cNvPr>
          <p:cNvGrpSpPr/>
          <p:nvPr/>
        </p:nvGrpSpPr>
        <p:grpSpPr>
          <a:xfrm>
            <a:off x="8289235" y="1806262"/>
            <a:ext cx="3160221" cy="4318267"/>
            <a:chOff x="8388548" y="1806262"/>
            <a:chExt cx="2778739" cy="431826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3DE7731-1B53-91D8-C7F8-80814E563B5F}"/>
                </a:ext>
              </a:extLst>
            </p:cNvPr>
            <p:cNvGrpSpPr/>
            <p:nvPr/>
          </p:nvGrpSpPr>
          <p:grpSpPr>
            <a:xfrm>
              <a:off x="8457269" y="2008593"/>
              <a:ext cx="2710018" cy="4115936"/>
              <a:chOff x="1428875" y="2314793"/>
              <a:chExt cx="4291264" cy="359070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32AF4F8-B9CE-9DC9-0AC5-604373FE4437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6319CFF-F779-EAA6-181F-1CF1978878A7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55" name="모서리가 둥근 직사각형 37">
              <a:extLst>
                <a:ext uri="{FF2B5EF4-FFF2-40B4-BE49-F238E27FC236}">
                  <a16:creationId xmlns:a16="http://schemas.microsoft.com/office/drawing/2014/main" id="{29ADC976-2057-75D9-22E9-F1F7FCCF3BF1}"/>
                </a:ext>
              </a:extLst>
            </p:cNvPr>
            <p:cNvSpPr/>
            <p:nvPr/>
          </p:nvSpPr>
          <p:spPr>
            <a:xfrm>
              <a:off x="8388548" y="1806262"/>
              <a:ext cx="1187538" cy="44194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6D2BD7B-1B82-FB43-80D7-1FBBE04E2B56}"/>
                </a:ext>
              </a:extLst>
            </p:cNvPr>
            <p:cNvSpPr/>
            <p:nvPr/>
          </p:nvSpPr>
          <p:spPr>
            <a:xfrm>
              <a:off x="8455795" y="1849379"/>
              <a:ext cx="1015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시각화툴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2050" name="Picture 2" descr="Free online word cloud generator and tag cloud creator - WordClouds.com">
              <a:extLst>
                <a:ext uri="{FF2B5EF4-FFF2-40B4-BE49-F238E27FC236}">
                  <a16:creationId xmlns:a16="http://schemas.microsoft.com/office/drawing/2014/main" id="{D03E4BAD-0F16-6CB3-293C-42A508E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632" y="1900313"/>
              <a:ext cx="2194522" cy="176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olium] Choropleth 의 legend를 지우는 방법 (Python)">
              <a:extLst>
                <a:ext uri="{FF2B5EF4-FFF2-40B4-BE49-F238E27FC236}">
                  <a16:creationId xmlns:a16="http://schemas.microsoft.com/office/drawing/2014/main" id="{FF84325A-0F45-BF05-CA1C-17112D1C7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8" y="3512720"/>
              <a:ext cx="2378511" cy="8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QGIS 프로젝트에 오신 것을 환영합니다!">
              <a:extLst>
                <a:ext uri="{FF2B5EF4-FFF2-40B4-BE49-F238E27FC236}">
                  <a16:creationId xmlns:a16="http://schemas.microsoft.com/office/drawing/2014/main" id="{CA49B9A3-3311-A7CD-7A6F-961EA3F8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506" y="4609790"/>
              <a:ext cx="2378511" cy="99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0AD785-B4A3-4789-D0B5-F961389648FD}"/>
              </a:ext>
            </a:extLst>
          </p:cNvPr>
          <p:cNvGrpSpPr/>
          <p:nvPr/>
        </p:nvGrpSpPr>
        <p:grpSpPr>
          <a:xfrm>
            <a:off x="4294328" y="1798781"/>
            <a:ext cx="3468915" cy="4325748"/>
            <a:chOff x="4219710" y="1808468"/>
            <a:chExt cx="2994718" cy="43257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6DB4B4-49E4-B70C-1D9D-805EA60AA97D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DF2E72C-667D-1FDC-50A4-14DDD1FAEAB0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16A25A0-EE16-89E5-AE44-4E4E130CDA72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2572FC-10E3-3384-106C-09A1D01269DD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B4F8C1-0B73-98FD-3789-3B705D2D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1917" y="2341543"/>
              <a:ext cx="1775254" cy="6463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D51F5-571C-3412-C5B8-CE014A40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2248" y="4584203"/>
              <a:ext cx="1988261" cy="10766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E65086-D871-FDCB-EE6F-063A3B28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3232" y="3127582"/>
              <a:ext cx="1356150" cy="544882"/>
            </a:xfrm>
            <a:prstGeom prst="rect">
              <a:avLst/>
            </a:prstGeom>
          </p:spPr>
        </p:pic>
        <p:sp>
          <p:nvSpPr>
            <p:cNvPr id="51" name="모서리가 둥근 직사각형 17">
              <a:extLst>
                <a:ext uri="{FF2B5EF4-FFF2-40B4-BE49-F238E27FC236}">
                  <a16:creationId xmlns:a16="http://schemas.microsoft.com/office/drawing/2014/main" id="{C2BD5C73-352D-D43B-A45D-15E4CFECF171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D6E2A9-40BC-35FF-874D-3340FD2F92BD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ACDAB1-7717-B961-F7E1-EA6FA410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63946" y="3524918"/>
              <a:ext cx="1016947" cy="120580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4E0CE1-9EA1-D44D-96D5-70A03EB47CDB}"/>
              </a:ext>
            </a:extLst>
          </p:cNvPr>
          <p:cNvGrpSpPr/>
          <p:nvPr/>
        </p:nvGrpSpPr>
        <p:grpSpPr>
          <a:xfrm>
            <a:off x="327991" y="1798781"/>
            <a:ext cx="3548974" cy="4325748"/>
            <a:chOff x="4219710" y="1808468"/>
            <a:chExt cx="2994718" cy="43257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5A325F-B17D-20D4-BD32-CB8341307A5E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053" name="직사각형 2052">
                <a:extLst>
                  <a:ext uri="{FF2B5EF4-FFF2-40B4-BE49-F238E27FC236}">
                    <a16:creationId xmlns:a16="http://schemas.microsoft.com/office/drawing/2014/main" id="{19B7E2CC-1582-A0FF-8BFF-D4ABD34C2134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054" name="직사각형 2053">
                <a:extLst>
                  <a:ext uri="{FF2B5EF4-FFF2-40B4-BE49-F238E27FC236}">
                    <a16:creationId xmlns:a16="http://schemas.microsoft.com/office/drawing/2014/main" id="{19598FE4-0334-78E3-6FE3-81A348FC9583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6EC971-F62E-CF13-36EF-0B5DD5BA2D61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1" name="모서리가 둥근 직사각형 17">
              <a:extLst>
                <a:ext uri="{FF2B5EF4-FFF2-40B4-BE49-F238E27FC236}">
                  <a16:creationId xmlns:a16="http://schemas.microsoft.com/office/drawing/2014/main" id="{95AD2AD3-12E7-4BC9-96FC-362C6D9A5907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A51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39A3A08-740C-2A9D-3FF1-E57E59827527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처리툴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69652-00A0-024F-33EE-90C17122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3" y="2998065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0A192E-F6FE-BEB5-F304-DEEB7AA0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" y="4389256"/>
            <a:ext cx="1306297" cy="5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6D6B9799-B4CA-F0E5-2A0A-E167E4B94BC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9905"/>
          <a:stretch/>
        </p:blipFill>
        <p:spPr>
          <a:xfrm>
            <a:off x="1270692" y="4945119"/>
            <a:ext cx="1795104" cy="7247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E23349-843A-88B3-702D-B2A5250B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45" y="3512720"/>
            <a:ext cx="1084919" cy="12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AC7150-E253-924E-8E18-A101A58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97" y="1972202"/>
            <a:ext cx="1328078" cy="13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5107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15033" y="150710"/>
              <a:ext cx="765800" cy="333855"/>
              <a:chOff x="6607526" y="63956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1528" y="77871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07526" y="63956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05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E2C6C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A844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629725" y="5243284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26649" y="5426979"/>
            <a:ext cx="221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555916-E6D2-E197-7E5E-E9034C1590A4}"/>
              </a:ext>
            </a:extLst>
          </p:cNvPr>
          <p:cNvSpPr txBox="1"/>
          <p:nvPr/>
        </p:nvSpPr>
        <p:spPr>
          <a:xfrm>
            <a:off x="4413890" y="2964934"/>
            <a:ext cx="618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1857</Words>
  <Application>Microsoft Office PowerPoint</Application>
  <PresentationFormat>와이드스크린</PresentationFormat>
  <Paragraphs>1216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Bahnschrift SemiLight</vt:lpstr>
      <vt:lpstr>Dynalight</vt:lpstr>
      <vt:lpstr>Tmon몬소리 Black</vt:lpstr>
      <vt:lpstr>Wingdings</vt:lpstr>
      <vt:lpstr>Y 너만을 비춤체</vt:lpstr>
      <vt:lpstr>Arial</vt:lpstr>
      <vt:lpstr>Bradley Hand ITC</vt:lpstr>
      <vt:lpstr>a고딕10</vt:lpstr>
      <vt:lpstr>D2Coding</vt:lpstr>
      <vt:lpstr>휴먼둥근헤드라인</vt:lpstr>
      <vt:lpstr>야놀자 야체 B</vt:lpstr>
      <vt:lpstr>맑은 고딕</vt:lpstr>
      <vt:lpstr>Arial Narrow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30</cp:revision>
  <dcterms:created xsi:type="dcterms:W3CDTF">2022-03-21T14:48:14Z</dcterms:created>
  <dcterms:modified xsi:type="dcterms:W3CDTF">2022-06-22T02:34:42Z</dcterms:modified>
</cp:coreProperties>
</file>